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FJ+HDB0RDDo7BOuyevXoZOvoQ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95269" y="1122363"/>
            <a:ext cx="90015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95269" y="3602038"/>
            <a:ext cx="9001500" cy="1655700"/>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913806" y="4289372"/>
            <a:ext cx="10367700" cy="819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a:spLocks noGrp="1"/>
          </p:cNvSpPr>
          <p:nvPr>
            <p:ph type="pic" idx="2"/>
          </p:nvPr>
        </p:nvSpPr>
        <p:spPr>
          <a:xfrm>
            <a:off x="913806" y="621321"/>
            <a:ext cx="10367700" cy="3379800"/>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71" name="Google Shape;71;p26"/>
          <p:cNvSpPr txBox="1">
            <a:spLocks noGrp="1"/>
          </p:cNvSpPr>
          <p:nvPr>
            <p:ph type="body" idx="1"/>
          </p:nvPr>
        </p:nvSpPr>
        <p:spPr>
          <a:xfrm>
            <a:off x="913795" y="5108728"/>
            <a:ext cx="10365900" cy="6825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2" name="Google Shape;72;p26"/>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913795" y="609600"/>
            <a:ext cx="10353900" cy="3424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body" idx="1"/>
          </p:nvPr>
        </p:nvSpPr>
        <p:spPr>
          <a:xfrm>
            <a:off x="913795" y="4204820"/>
            <a:ext cx="10353900" cy="15921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27"/>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28"/>
          <p:cNvSpPr txBox="1">
            <a:spLocks noGrp="1"/>
          </p:cNvSpPr>
          <p:nvPr>
            <p:ph type="title"/>
          </p:nvPr>
        </p:nvSpPr>
        <p:spPr>
          <a:xfrm>
            <a:off x="1446212" y="609600"/>
            <a:ext cx="9302700" cy="2992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body" idx="1"/>
          </p:nvPr>
        </p:nvSpPr>
        <p:spPr>
          <a:xfrm>
            <a:off x="1720644" y="3610032"/>
            <a:ext cx="8752200" cy="426900"/>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28"/>
          <p:cNvSpPr txBox="1">
            <a:spLocks noGrp="1"/>
          </p:cNvSpPr>
          <p:nvPr>
            <p:ph type="body" idx="2"/>
          </p:nvPr>
        </p:nvSpPr>
        <p:spPr>
          <a:xfrm>
            <a:off x="913794" y="4204821"/>
            <a:ext cx="10353900" cy="158640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5" name="Google Shape;85;p28"/>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28"/>
          <p:cNvSpPr txBox="1"/>
          <p:nvPr/>
        </p:nvSpPr>
        <p:spPr>
          <a:xfrm>
            <a:off x="836612" y="735241"/>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89" name="Google Shape;89;p28"/>
          <p:cNvSpPr txBox="1"/>
          <p:nvPr/>
        </p:nvSpPr>
        <p:spPr>
          <a:xfrm>
            <a:off x="10657956" y="2972093"/>
            <a:ext cx="6096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913806" y="2126942"/>
            <a:ext cx="10355400" cy="25119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913794" y="4650556"/>
            <a:ext cx="10353900" cy="11406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3" name="Google Shape;93;p29"/>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913794" y="609600"/>
            <a:ext cx="103539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913794" y="2088319"/>
            <a:ext cx="3299100" cy="8232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30"/>
          <p:cNvSpPr txBox="1">
            <a:spLocks noGrp="1"/>
          </p:cNvSpPr>
          <p:nvPr>
            <p:ph type="body" idx="2"/>
          </p:nvPr>
        </p:nvSpPr>
        <p:spPr>
          <a:xfrm>
            <a:off x="913794" y="2911624"/>
            <a:ext cx="3299100" cy="28797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30"/>
          <p:cNvSpPr txBox="1">
            <a:spLocks noGrp="1"/>
          </p:cNvSpPr>
          <p:nvPr>
            <p:ph type="body" idx="3"/>
          </p:nvPr>
        </p:nvSpPr>
        <p:spPr>
          <a:xfrm>
            <a:off x="4444878" y="2088320"/>
            <a:ext cx="3298500" cy="8232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30"/>
          <p:cNvSpPr txBox="1">
            <a:spLocks noGrp="1"/>
          </p:cNvSpPr>
          <p:nvPr>
            <p:ph type="body" idx="4"/>
          </p:nvPr>
        </p:nvSpPr>
        <p:spPr>
          <a:xfrm>
            <a:off x="4444878" y="2911624"/>
            <a:ext cx="3299700" cy="28797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30"/>
          <p:cNvSpPr txBox="1">
            <a:spLocks noGrp="1"/>
          </p:cNvSpPr>
          <p:nvPr>
            <p:ph type="body" idx="5"/>
          </p:nvPr>
        </p:nvSpPr>
        <p:spPr>
          <a:xfrm>
            <a:off x="7973298" y="2088320"/>
            <a:ext cx="3291300" cy="8232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30"/>
          <p:cNvSpPr txBox="1">
            <a:spLocks noGrp="1"/>
          </p:cNvSpPr>
          <p:nvPr>
            <p:ph type="body" idx="6"/>
          </p:nvPr>
        </p:nvSpPr>
        <p:spPr>
          <a:xfrm>
            <a:off x="7976346" y="2911624"/>
            <a:ext cx="3291300" cy="28797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30"/>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913795" y="609600"/>
            <a:ext cx="103539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1"/>
          <p:cNvSpPr txBox="1">
            <a:spLocks noGrp="1"/>
          </p:cNvSpPr>
          <p:nvPr>
            <p:ph type="body" idx="1"/>
          </p:nvPr>
        </p:nvSpPr>
        <p:spPr>
          <a:xfrm>
            <a:off x="913795" y="4195899"/>
            <a:ext cx="3299100" cy="5763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31"/>
          <p:cNvSpPr>
            <a:spLocks noGrp="1"/>
          </p:cNvSpPr>
          <p:nvPr>
            <p:ph type="pic" idx="2"/>
          </p:nvPr>
        </p:nvSpPr>
        <p:spPr>
          <a:xfrm>
            <a:off x="1092020" y="2298987"/>
            <a:ext cx="294000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1" name="Google Shape;111;p31"/>
          <p:cNvSpPr txBox="1">
            <a:spLocks noGrp="1"/>
          </p:cNvSpPr>
          <p:nvPr>
            <p:ph type="body" idx="3"/>
          </p:nvPr>
        </p:nvSpPr>
        <p:spPr>
          <a:xfrm>
            <a:off x="913795" y="4772161"/>
            <a:ext cx="3299100" cy="10191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31"/>
          <p:cNvSpPr txBox="1">
            <a:spLocks noGrp="1"/>
          </p:cNvSpPr>
          <p:nvPr>
            <p:ph type="body" idx="4"/>
          </p:nvPr>
        </p:nvSpPr>
        <p:spPr>
          <a:xfrm>
            <a:off x="4442701" y="4195899"/>
            <a:ext cx="3299100" cy="5763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31"/>
          <p:cNvSpPr>
            <a:spLocks noGrp="1"/>
          </p:cNvSpPr>
          <p:nvPr>
            <p:ph type="pic" idx="5"/>
          </p:nvPr>
        </p:nvSpPr>
        <p:spPr>
          <a:xfrm>
            <a:off x="4568996" y="2298987"/>
            <a:ext cx="293040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4" name="Google Shape;114;p31"/>
          <p:cNvSpPr txBox="1">
            <a:spLocks noGrp="1"/>
          </p:cNvSpPr>
          <p:nvPr>
            <p:ph type="body" idx="6"/>
          </p:nvPr>
        </p:nvSpPr>
        <p:spPr>
          <a:xfrm>
            <a:off x="4441348" y="4772160"/>
            <a:ext cx="3300300" cy="10191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31"/>
          <p:cNvSpPr txBox="1">
            <a:spLocks noGrp="1"/>
          </p:cNvSpPr>
          <p:nvPr>
            <p:ph type="body" idx="7"/>
          </p:nvPr>
        </p:nvSpPr>
        <p:spPr>
          <a:xfrm>
            <a:off x="7973423" y="4195899"/>
            <a:ext cx="3289800" cy="5763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31"/>
          <p:cNvSpPr>
            <a:spLocks noGrp="1"/>
          </p:cNvSpPr>
          <p:nvPr>
            <p:ph type="pic" idx="8"/>
          </p:nvPr>
        </p:nvSpPr>
        <p:spPr>
          <a:xfrm>
            <a:off x="8152803" y="2298987"/>
            <a:ext cx="293220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7" name="Google Shape;117;p31"/>
          <p:cNvSpPr txBox="1">
            <a:spLocks noGrp="1"/>
          </p:cNvSpPr>
          <p:nvPr>
            <p:ph type="body" idx="9"/>
          </p:nvPr>
        </p:nvSpPr>
        <p:spPr>
          <a:xfrm>
            <a:off x="7973298" y="4772161"/>
            <a:ext cx="3294300" cy="10191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31"/>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1"/>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1"/>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32"/>
          <p:cNvSpPr txBox="1">
            <a:spLocks noGrp="1"/>
          </p:cNvSpPr>
          <p:nvPr>
            <p:ph type="title"/>
          </p:nvPr>
        </p:nvSpPr>
        <p:spPr>
          <a:xfrm>
            <a:off x="913795" y="609600"/>
            <a:ext cx="10353900" cy="132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2"/>
          <p:cNvSpPr txBox="1">
            <a:spLocks noGrp="1"/>
          </p:cNvSpPr>
          <p:nvPr>
            <p:ph type="body" idx="1"/>
          </p:nvPr>
        </p:nvSpPr>
        <p:spPr>
          <a:xfrm rot="5400000">
            <a:off x="4243057" y="-1233336"/>
            <a:ext cx="3695100" cy="103539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32"/>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2"/>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rot="5400000">
            <a:off x="7405357" y="1928999"/>
            <a:ext cx="5181600" cy="254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rot="5400000">
            <a:off x="2152349" y="-628951"/>
            <a:ext cx="5181600" cy="76587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33"/>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3"/>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3"/>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913795" y="609600"/>
            <a:ext cx="10353900" cy="132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913795" y="2088319"/>
            <a:ext cx="5106000" cy="37029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18"/>
          <p:cNvSpPr txBox="1">
            <a:spLocks noGrp="1"/>
          </p:cNvSpPr>
          <p:nvPr>
            <p:ph type="body" idx="2"/>
          </p:nvPr>
        </p:nvSpPr>
        <p:spPr>
          <a:xfrm>
            <a:off x="6173403" y="2088319"/>
            <a:ext cx="5094300" cy="37029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1" name="Google Shape;21;p18"/>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913795" y="609600"/>
            <a:ext cx="10353900" cy="132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913795" y="2096064"/>
            <a:ext cx="10353900" cy="36951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7" name="Google Shape;27;p19"/>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1229244" y="657226"/>
            <a:ext cx="9733500" cy="2852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1229244" y="3602038"/>
            <a:ext cx="9733500" cy="1500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33" name="Google Shape;33;p20"/>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913795" y="609600"/>
            <a:ext cx="103539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1141804" y="2088320"/>
            <a:ext cx="4879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39" name="Google Shape;39;p21"/>
          <p:cNvSpPr txBox="1">
            <a:spLocks noGrp="1"/>
          </p:cNvSpPr>
          <p:nvPr>
            <p:ph type="body" idx="2"/>
          </p:nvPr>
        </p:nvSpPr>
        <p:spPr>
          <a:xfrm>
            <a:off x="913795" y="2912232"/>
            <a:ext cx="5107200" cy="28791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0" name="Google Shape;40;p21"/>
          <p:cNvSpPr txBox="1">
            <a:spLocks noGrp="1"/>
          </p:cNvSpPr>
          <p:nvPr>
            <p:ph type="body" idx="3"/>
          </p:nvPr>
        </p:nvSpPr>
        <p:spPr>
          <a:xfrm>
            <a:off x="6402003" y="2088320"/>
            <a:ext cx="4865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1" name="Google Shape;41;p21"/>
          <p:cNvSpPr txBox="1">
            <a:spLocks noGrp="1"/>
          </p:cNvSpPr>
          <p:nvPr>
            <p:ph type="body" idx="4"/>
          </p:nvPr>
        </p:nvSpPr>
        <p:spPr>
          <a:xfrm>
            <a:off x="6172200" y="2912232"/>
            <a:ext cx="5095500" cy="28791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2" name="Google Shape;42;p21"/>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913795" y="609600"/>
            <a:ext cx="10353900" cy="1326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917228" y="609600"/>
            <a:ext cx="3932100"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078064" y="609600"/>
            <a:ext cx="6189600"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7" name="Google Shape;57;p24"/>
          <p:cNvSpPr txBox="1">
            <a:spLocks noGrp="1"/>
          </p:cNvSpPr>
          <p:nvPr>
            <p:ph type="body" idx="2"/>
          </p:nvPr>
        </p:nvSpPr>
        <p:spPr>
          <a:xfrm>
            <a:off x="917228" y="2971800"/>
            <a:ext cx="393210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58" name="Google Shape;58;p24"/>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917227" y="609600"/>
            <a:ext cx="5929800"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7424804" y="758881"/>
            <a:ext cx="3255300" cy="4883100"/>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64" name="Google Shape;64;p25"/>
          <p:cNvSpPr txBox="1">
            <a:spLocks noGrp="1"/>
          </p:cNvSpPr>
          <p:nvPr>
            <p:ph type="body" idx="1"/>
          </p:nvPr>
        </p:nvSpPr>
        <p:spPr>
          <a:xfrm>
            <a:off x="913794" y="2971800"/>
            <a:ext cx="593490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5" name="Google Shape;65;p25"/>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913795" y="609600"/>
            <a:ext cx="10353900" cy="13263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913795" y="2096064"/>
            <a:ext cx="10353900" cy="36951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6"/>
          <p:cNvSpPr txBox="1">
            <a:spLocks noGrp="1"/>
          </p:cNvSpPr>
          <p:nvPr>
            <p:ph type="dt" idx="10"/>
          </p:nvPr>
        </p:nvSpPr>
        <p:spPr>
          <a:xfrm>
            <a:off x="7678736" y="58832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6"/>
          <p:cNvSpPr txBox="1">
            <a:spLocks noGrp="1"/>
          </p:cNvSpPr>
          <p:nvPr>
            <p:ph type="ftr" idx="11"/>
          </p:nvPr>
        </p:nvSpPr>
        <p:spPr>
          <a:xfrm>
            <a:off x="913794" y="5883275"/>
            <a:ext cx="6672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6"/>
          <p:cNvSpPr txBox="1">
            <a:spLocks noGrp="1"/>
          </p:cNvSpPr>
          <p:nvPr>
            <p:ph type="sldNum" idx="12"/>
          </p:nvPr>
        </p:nvSpPr>
        <p:spPr>
          <a:xfrm>
            <a:off x="10514011" y="5883275"/>
            <a:ext cx="75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kerncountywwiimemorial.com/"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KernCountyWWIIMemorial@gmail.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1524000" y="406400"/>
            <a:ext cx="9144000" cy="181996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Bookman Old Style"/>
              <a:buNone/>
            </a:pPr>
            <a:r>
              <a:rPr lang="en-US"/>
              <a:t>KERN COUNTY </a:t>
            </a:r>
            <a:br>
              <a:rPr lang="en-US"/>
            </a:br>
            <a:r>
              <a:rPr lang="en-US"/>
              <a:t>WWII VETERANS MEMORIAL</a:t>
            </a:r>
            <a:endParaRPr/>
          </a:p>
          <a:p>
            <a:pPr marL="0" lvl="0" indent="0" algn="ctr" rtl="0">
              <a:spcBef>
                <a:spcPts val="0"/>
              </a:spcBef>
              <a:spcAft>
                <a:spcPts val="0"/>
              </a:spcAft>
              <a:buClr>
                <a:schemeClr val="lt1"/>
              </a:buClr>
              <a:buSzPct val="100000"/>
              <a:buFont typeface="Bookman Old Style"/>
              <a:buNone/>
            </a:pPr>
            <a:r>
              <a:rPr lang="en-US" sz="3400"/>
              <a:t>JASTRO PARK</a:t>
            </a:r>
            <a:endParaRPr sz="3400"/>
          </a:p>
          <a:p>
            <a:pPr marL="0" lvl="0" indent="0" algn="ctr" rtl="0">
              <a:spcBef>
                <a:spcPts val="0"/>
              </a:spcBef>
              <a:spcAft>
                <a:spcPts val="0"/>
              </a:spcAft>
              <a:buClr>
                <a:schemeClr val="lt1"/>
              </a:buClr>
              <a:buSzPct val="100000"/>
              <a:buFont typeface="Bookman Old Style"/>
              <a:buNone/>
            </a:pPr>
            <a:r>
              <a:rPr lang="en-US" sz="3400"/>
              <a:t>2900 Truxtun Ave., 93301</a:t>
            </a:r>
            <a:endParaRPr/>
          </a:p>
        </p:txBody>
      </p:sp>
      <p:pic>
        <p:nvPicPr>
          <p:cNvPr id="138" name="Google Shape;138;p1"/>
          <p:cNvPicPr preferRelativeResize="0"/>
          <p:nvPr/>
        </p:nvPicPr>
        <p:blipFill>
          <a:blip r:embed="rId3">
            <a:alphaModFix/>
          </a:blip>
          <a:stretch>
            <a:fillRect/>
          </a:stretch>
        </p:blipFill>
        <p:spPr>
          <a:xfrm>
            <a:off x="2835725" y="2359777"/>
            <a:ext cx="6520552" cy="43268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title"/>
          </p:nvPr>
        </p:nvSpPr>
        <p:spPr>
          <a:xfrm>
            <a:off x="919120" y="264255"/>
            <a:ext cx="10353900" cy="132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WHO WE ARE AND HOW WE GOT STARTED</a:t>
            </a:r>
            <a:endParaRPr/>
          </a:p>
        </p:txBody>
      </p:sp>
      <p:sp>
        <p:nvSpPr>
          <p:cNvPr id="144" name="Google Shape;144;p2"/>
          <p:cNvSpPr txBox="1">
            <a:spLocks noGrp="1"/>
          </p:cNvSpPr>
          <p:nvPr>
            <p:ph type="body" idx="1"/>
          </p:nvPr>
        </p:nvSpPr>
        <p:spPr>
          <a:xfrm>
            <a:off x="3542994" y="1340806"/>
            <a:ext cx="5106000" cy="54150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70000"/>
              </a:lnSpc>
              <a:spcBef>
                <a:spcPts val="0"/>
              </a:spcBef>
              <a:spcAft>
                <a:spcPts val="0"/>
              </a:spcAft>
              <a:buClr>
                <a:schemeClr val="lt1"/>
              </a:buClr>
              <a:buSzPct val="111688"/>
              <a:buNone/>
            </a:pPr>
            <a:r>
              <a:rPr lang="en-US" sz="3850" b="1" i="0"/>
              <a:t>Board of Directors</a:t>
            </a:r>
            <a:r>
              <a:rPr lang="en-US" sz="4300" b="1" i="0"/>
              <a:t> </a:t>
            </a:r>
            <a:br>
              <a:rPr lang="en-US" b="1" i="0">
                <a:latin typeface="Arial"/>
                <a:ea typeface="Arial"/>
                <a:cs typeface="Arial"/>
                <a:sym typeface="Arial"/>
              </a:rPr>
            </a:br>
            <a:r>
              <a:rPr lang="en-US" sz="2300" b="1" i="0"/>
              <a:t>President - Ed Gaede Jr. </a:t>
            </a:r>
            <a:br>
              <a:rPr lang="en-US" sz="2300" b="1" i="0"/>
            </a:br>
            <a:r>
              <a:rPr lang="en-US" sz="2300" b="1" i="0"/>
              <a:t>Vice President - Wendy Ward</a:t>
            </a:r>
            <a:br>
              <a:rPr lang="en-US" sz="2300" b="1" i="0"/>
            </a:br>
            <a:r>
              <a:rPr lang="en-US" sz="2300" b="1" i="0"/>
              <a:t>Secretary - </a:t>
            </a:r>
            <a:r>
              <a:rPr lang="en-US" sz="2300" b="1"/>
              <a:t>Amy Watkins</a:t>
            </a:r>
            <a:br>
              <a:rPr lang="en-US" sz="2300" b="1" i="0"/>
            </a:br>
            <a:r>
              <a:rPr lang="en-US" sz="2300" b="1" i="0"/>
              <a:t>Treasurer - Karen Lopeteguy</a:t>
            </a:r>
            <a:br>
              <a:rPr lang="en-US" sz="2300" b="1" i="0"/>
            </a:br>
            <a:r>
              <a:rPr lang="en-US" sz="2300" b="1" i="0"/>
              <a:t>WWII Veteran - Walter Grainger</a:t>
            </a:r>
            <a:br>
              <a:rPr lang="en-US" sz="2300" b="1" i="0"/>
            </a:br>
            <a:r>
              <a:rPr lang="en-US" sz="2300" b="1" i="0"/>
              <a:t>Member at Large -</a:t>
            </a:r>
            <a:r>
              <a:rPr lang="en-US" sz="2170" b="1" i="0"/>
              <a:t> Kathleen Grainger-</a:t>
            </a:r>
            <a:r>
              <a:rPr lang="en-US" sz="2170" b="1"/>
              <a:t>Schaffer</a:t>
            </a:r>
            <a:endParaRPr sz="2170" b="1"/>
          </a:p>
          <a:p>
            <a:pPr marL="0" lvl="0" indent="0" algn="ctr" rtl="0">
              <a:lnSpc>
                <a:spcPct val="170000"/>
              </a:lnSpc>
              <a:spcBef>
                <a:spcPts val="0"/>
              </a:spcBef>
              <a:spcAft>
                <a:spcPts val="0"/>
              </a:spcAft>
              <a:buClr>
                <a:schemeClr val="lt1"/>
              </a:buClr>
              <a:buSzPct val="186956"/>
              <a:buNone/>
            </a:pPr>
            <a:r>
              <a:rPr lang="en-US" sz="2300" b="1"/>
              <a:t>Member at Large-Penny Martinex</a:t>
            </a:r>
            <a:br>
              <a:rPr lang="en-US" sz="2300" b="1" i="0"/>
            </a:br>
            <a:r>
              <a:rPr lang="en-US" sz="2300" b="1" i="0"/>
              <a:t>Member at Large - Jacquie Sullivan</a:t>
            </a:r>
            <a:endParaRPr sz="2300" b="1" i="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title"/>
          </p:nvPr>
        </p:nvSpPr>
        <p:spPr>
          <a:xfrm>
            <a:off x="913795" y="315986"/>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WHY WE ARE DOING THIS</a:t>
            </a:r>
            <a:endParaRPr/>
          </a:p>
        </p:txBody>
      </p:sp>
      <p:sp>
        <p:nvSpPr>
          <p:cNvPr id="150" name="Google Shape;150;p3"/>
          <p:cNvSpPr txBox="1">
            <a:spLocks noGrp="1"/>
          </p:cNvSpPr>
          <p:nvPr>
            <p:ph type="body" idx="1"/>
          </p:nvPr>
        </p:nvSpPr>
        <p:spPr>
          <a:xfrm>
            <a:off x="913800" y="2096076"/>
            <a:ext cx="10353900" cy="41487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20000"/>
              </a:lnSpc>
              <a:spcBef>
                <a:spcPts val="0"/>
              </a:spcBef>
              <a:spcAft>
                <a:spcPts val="0"/>
              </a:spcAft>
              <a:buClr>
                <a:schemeClr val="lt1"/>
              </a:buClr>
              <a:buSzPct val="100000"/>
              <a:buNone/>
            </a:pPr>
            <a:r>
              <a:rPr lang="en-US"/>
              <a:t>**First and only WWII Veteran Memorial in Kern County** </a:t>
            </a:r>
            <a:endParaRPr/>
          </a:p>
          <a:p>
            <a:pPr marL="0" lvl="0" indent="0" algn="ctr" rtl="0">
              <a:lnSpc>
                <a:spcPct val="120000"/>
              </a:lnSpc>
              <a:spcBef>
                <a:spcPts val="1000"/>
              </a:spcBef>
              <a:spcAft>
                <a:spcPts val="0"/>
              </a:spcAft>
              <a:buClr>
                <a:schemeClr val="lt1"/>
              </a:buClr>
              <a:buSzPct val="76923"/>
              <a:buNone/>
            </a:pPr>
            <a:endParaRPr sz="2600"/>
          </a:p>
          <a:p>
            <a:pPr marL="0" lvl="0" indent="0" algn="ctr" rtl="0">
              <a:lnSpc>
                <a:spcPct val="120000"/>
              </a:lnSpc>
              <a:spcBef>
                <a:spcPts val="1000"/>
              </a:spcBef>
              <a:spcAft>
                <a:spcPts val="0"/>
              </a:spcAft>
              <a:buClr>
                <a:schemeClr val="lt1"/>
              </a:buClr>
              <a:buSzPct val="76923"/>
              <a:buNone/>
            </a:pPr>
            <a:r>
              <a:rPr lang="en-US" sz="2600" b="1"/>
              <a:t>Mission Statement</a:t>
            </a:r>
            <a:endParaRPr sz="2600"/>
          </a:p>
          <a:p>
            <a:pPr marL="0" lvl="0" indent="0" algn="ctr" rtl="0">
              <a:lnSpc>
                <a:spcPct val="120000"/>
              </a:lnSpc>
              <a:spcBef>
                <a:spcPts val="1000"/>
              </a:spcBef>
              <a:spcAft>
                <a:spcPts val="0"/>
              </a:spcAft>
              <a:buClr>
                <a:schemeClr val="lt1"/>
              </a:buClr>
              <a:buSzPct val="100000"/>
              <a:buNone/>
            </a:pPr>
            <a:r>
              <a:rPr lang="en-US" i="0"/>
              <a:t>To create a permanent tribute honoring all Kern County WWII Veterans and those who supported them. </a:t>
            </a:r>
            <a:endParaRPr/>
          </a:p>
          <a:p>
            <a:pPr marL="0" lvl="0" indent="0" algn="ctr" rtl="0">
              <a:lnSpc>
                <a:spcPct val="120000"/>
              </a:lnSpc>
              <a:spcBef>
                <a:spcPts val="1000"/>
              </a:spcBef>
              <a:spcAft>
                <a:spcPts val="0"/>
              </a:spcAft>
              <a:buClr>
                <a:schemeClr val="lt1"/>
              </a:buClr>
              <a:buSzPct val="100000"/>
              <a:buNone/>
            </a:pPr>
            <a:endParaRPr b="1" i="0"/>
          </a:p>
          <a:p>
            <a:pPr marL="0" lvl="0" indent="0" algn="ctr" rtl="0">
              <a:lnSpc>
                <a:spcPct val="120000"/>
              </a:lnSpc>
              <a:spcBef>
                <a:spcPts val="1000"/>
              </a:spcBef>
              <a:spcAft>
                <a:spcPts val="0"/>
              </a:spcAft>
              <a:buClr>
                <a:schemeClr val="lt1"/>
              </a:buClr>
              <a:buSzPct val="80952"/>
              <a:buNone/>
            </a:pPr>
            <a:r>
              <a:rPr lang="en-US" sz="2470" b="1" i="0"/>
              <a:t>Vision Statement</a:t>
            </a:r>
            <a:endParaRPr sz="2470" i="0"/>
          </a:p>
          <a:p>
            <a:pPr marL="0" lvl="0" indent="0" algn="ctr" rtl="0">
              <a:lnSpc>
                <a:spcPct val="120000"/>
              </a:lnSpc>
              <a:spcBef>
                <a:spcPts val="1000"/>
              </a:spcBef>
              <a:spcAft>
                <a:spcPts val="0"/>
              </a:spcAft>
              <a:buClr>
                <a:schemeClr val="lt1"/>
              </a:buClr>
              <a:buSzPct val="100000"/>
              <a:buNone/>
            </a:pPr>
            <a:r>
              <a:rPr lang="en-US" i="0"/>
              <a:t>To serve our community with a beautiful memorial honoring Kern County WWII Veterans that will be a place of reverence, remembrance, and education for all who visit</a:t>
            </a:r>
            <a:r>
              <a:rPr lang="en-US" i="0">
                <a:solidFill>
                  <a:srgbClr val="000000"/>
                </a:solidFill>
                <a:latin typeface="Arial"/>
                <a:ea typeface="Arial"/>
                <a:cs typeface="Arial"/>
                <a:sym typeface="Arial"/>
              </a:rPr>
              <a:t>.  </a:t>
            </a:r>
            <a:endParaRPr i="0">
              <a:solidFill>
                <a:srgbClr val="000000"/>
              </a:solidFill>
              <a:latin typeface="Arial"/>
              <a:ea typeface="Arial"/>
              <a:cs typeface="Arial"/>
              <a:sym typeface="Arial"/>
            </a:endParaRPr>
          </a:p>
          <a:p>
            <a:pPr marL="228600" lvl="0" indent="-228600" algn="l" rtl="0">
              <a:lnSpc>
                <a:spcPct val="120000"/>
              </a:lnSpc>
              <a:spcBef>
                <a:spcPts val="1000"/>
              </a:spcBef>
              <a:spcAft>
                <a:spcPts val="0"/>
              </a:spcAft>
              <a:buClr>
                <a:srgbClr val="000000"/>
              </a:buClr>
              <a:buSzPct val="100000"/>
              <a:buChar char="•"/>
            </a:pPr>
            <a:r>
              <a:rPr lang="en-US" b="0" i="0">
                <a:solidFill>
                  <a:srgbClr val="000000"/>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913796" y="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MEMORIAL DESCRIPTION</a:t>
            </a:r>
            <a:endParaRPr/>
          </a:p>
        </p:txBody>
      </p:sp>
      <p:sp>
        <p:nvSpPr>
          <p:cNvPr id="156" name="Google Shape;156;p5"/>
          <p:cNvSpPr txBox="1">
            <a:spLocks noGrp="1"/>
          </p:cNvSpPr>
          <p:nvPr>
            <p:ph type="body" idx="1"/>
          </p:nvPr>
        </p:nvSpPr>
        <p:spPr>
          <a:xfrm>
            <a:off x="913800" y="1443300"/>
            <a:ext cx="10353900" cy="5414700"/>
          </a:xfrm>
          <a:prstGeom prst="rect">
            <a:avLst/>
          </a:prstGeom>
          <a:noFill/>
          <a:ln>
            <a:noFill/>
          </a:ln>
        </p:spPr>
        <p:txBody>
          <a:bodyPr spcFirstLastPara="1" wrap="square" lIns="91425" tIns="45700" rIns="91425" bIns="45700" anchor="t" anchorCtr="0">
            <a:normAutofit fontScale="85000" lnSpcReduction="20000"/>
          </a:bodyPr>
          <a:lstStyle/>
          <a:p>
            <a:pPr marL="228600" lvl="0" indent="-219075" algn="l" rtl="0">
              <a:lnSpc>
                <a:spcPct val="120000"/>
              </a:lnSpc>
              <a:spcBef>
                <a:spcPts val="0"/>
              </a:spcBef>
              <a:spcAft>
                <a:spcPts val="0"/>
              </a:spcAft>
              <a:buClr>
                <a:schemeClr val="lt1"/>
              </a:buClr>
              <a:buSzPct val="100000"/>
              <a:buFont typeface="Rockwell"/>
              <a:buChar char="•"/>
            </a:pPr>
            <a:r>
              <a:rPr lang="en-US" i="0"/>
              <a:t>“The Kern County WWII Veterans Memorial </a:t>
            </a:r>
            <a:r>
              <a:rPr lang="en-US"/>
              <a:t>has</a:t>
            </a:r>
            <a:r>
              <a:rPr lang="en-US" i="0"/>
              <a:t>…</a:t>
            </a:r>
            <a:endParaRPr i="0"/>
          </a:p>
          <a:p>
            <a:pPr marL="228600" lvl="0" indent="-219075" algn="l" rtl="0">
              <a:lnSpc>
                <a:spcPct val="120000"/>
              </a:lnSpc>
              <a:spcBef>
                <a:spcPts val="1000"/>
              </a:spcBef>
              <a:spcAft>
                <a:spcPts val="0"/>
              </a:spcAft>
              <a:buClr>
                <a:schemeClr val="lt1"/>
              </a:buClr>
              <a:buSzPct val="100000"/>
              <a:buFont typeface="Rockwell"/>
              <a:buChar char="•"/>
            </a:pPr>
            <a:r>
              <a:rPr lang="en-US" i="0"/>
              <a:t>Six (6) large black granite pieces placed in a semicircle.</a:t>
            </a:r>
            <a:endParaRPr/>
          </a:p>
          <a:p>
            <a:pPr marL="742950" lvl="1" indent="-277176" algn="l" rtl="0">
              <a:lnSpc>
                <a:spcPct val="120000"/>
              </a:lnSpc>
              <a:spcBef>
                <a:spcPts val="500"/>
              </a:spcBef>
              <a:spcAft>
                <a:spcPts val="0"/>
              </a:spcAft>
              <a:buClr>
                <a:schemeClr val="lt1"/>
              </a:buClr>
              <a:buSzPct val="100000"/>
              <a:buFont typeface="Rockwell"/>
              <a:buChar char="•"/>
            </a:pPr>
            <a:r>
              <a:rPr lang="en-US" i="0"/>
              <a:t>Each granite piece represents the six (6) branches of the American Armed Forces during WWII. </a:t>
            </a:r>
            <a:endParaRPr/>
          </a:p>
          <a:p>
            <a:pPr marL="742950" lvl="1" indent="-277176" algn="l" rtl="0">
              <a:lnSpc>
                <a:spcPct val="120000"/>
              </a:lnSpc>
              <a:spcBef>
                <a:spcPts val="500"/>
              </a:spcBef>
              <a:spcAft>
                <a:spcPts val="0"/>
              </a:spcAft>
              <a:buClr>
                <a:schemeClr val="lt1"/>
              </a:buClr>
              <a:buSzPct val="100000"/>
              <a:buFont typeface="Rockwell"/>
              <a:buChar char="•"/>
            </a:pPr>
            <a:r>
              <a:rPr lang="en-US" i="0"/>
              <a:t>Engraved on the front of each black granite piece are the names of the 684 Kern County WWII Veterans who lost their lives in action during the war.</a:t>
            </a:r>
            <a:endParaRPr/>
          </a:p>
          <a:p>
            <a:pPr marL="742950" lvl="1" indent="-277176" algn="l" rtl="0">
              <a:lnSpc>
                <a:spcPct val="120000"/>
              </a:lnSpc>
              <a:spcBef>
                <a:spcPts val="500"/>
              </a:spcBef>
              <a:spcAft>
                <a:spcPts val="0"/>
              </a:spcAft>
              <a:buClr>
                <a:schemeClr val="lt1"/>
              </a:buClr>
              <a:buSzPct val="100000"/>
              <a:buFont typeface="Rockwell"/>
              <a:buChar char="•"/>
            </a:pPr>
            <a:r>
              <a:rPr lang="en-US" i="0"/>
              <a:t>Engraved on the opposite side of these black granite pieces </a:t>
            </a:r>
            <a:r>
              <a:rPr lang="en-US"/>
              <a:t>are</a:t>
            </a:r>
            <a:r>
              <a:rPr lang="en-US" i="0"/>
              <a:t> the names of sponsored Kern County WWII Veterans who served and returned home.</a:t>
            </a:r>
            <a:endParaRPr/>
          </a:p>
          <a:p>
            <a:pPr marL="228600" lvl="0" indent="-219075" algn="l" rtl="0">
              <a:lnSpc>
                <a:spcPct val="120000"/>
              </a:lnSpc>
              <a:spcBef>
                <a:spcPts val="1000"/>
              </a:spcBef>
              <a:spcAft>
                <a:spcPts val="0"/>
              </a:spcAft>
              <a:buClr>
                <a:schemeClr val="lt1"/>
              </a:buClr>
              <a:buSzPct val="100000"/>
              <a:buFont typeface="Rockwell"/>
              <a:buChar char="•"/>
            </a:pPr>
            <a:r>
              <a:rPr lang="en-US" i="0"/>
              <a:t>Four (4) smaller black granite pieces at the forefront of the memorial, display the names of the organizations that supported the war effort.</a:t>
            </a:r>
            <a:endParaRPr/>
          </a:p>
          <a:p>
            <a:pPr marL="228600" lvl="0" indent="-219075" algn="l" rtl="0">
              <a:lnSpc>
                <a:spcPct val="120000"/>
              </a:lnSpc>
              <a:spcBef>
                <a:spcPts val="1000"/>
              </a:spcBef>
              <a:spcAft>
                <a:spcPts val="0"/>
              </a:spcAft>
              <a:buClr>
                <a:schemeClr val="lt1"/>
              </a:buClr>
              <a:buSzPct val="100000"/>
              <a:buFont typeface="Rockwell"/>
              <a:buChar char="•"/>
            </a:pPr>
            <a:r>
              <a:rPr lang="en-US" i="0"/>
              <a:t>Memorial Centerpiece​</a:t>
            </a:r>
            <a:endParaRPr/>
          </a:p>
          <a:p>
            <a:pPr marL="742950" lvl="1" indent="-277176" algn="l" rtl="0">
              <a:lnSpc>
                <a:spcPct val="120000"/>
              </a:lnSpc>
              <a:spcBef>
                <a:spcPts val="500"/>
              </a:spcBef>
              <a:spcAft>
                <a:spcPts val="0"/>
              </a:spcAft>
              <a:buClr>
                <a:schemeClr val="lt1"/>
              </a:buClr>
              <a:buSzPct val="100000"/>
              <a:buFont typeface="Rockwell"/>
              <a:buChar char="•"/>
            </a:pPr>
            <a:r>
              <a:rPr lang="en-US" i="0"/>
              <a:t>The centerpiece </a:t>
            </a:r>
            <a:r>
              <a:rPr lang="en-US"/>
              <a:t>has </a:t>
            </a:r>
            <a:r>
              <a:rPr lang="en-US" i="0"/>
              <a:t> a 5-foot base with the county and city seals placed on it along with six (6) gold stars representing each of the branches of Armed Forces as well as the memorial name.</a:t>
            </a:r>
            <a:endParaRPr/>
          </a:p>
          <a:p>
            <a:pPr marL="742950" lvl="1" indent="-277176" algn="l" rtl="0">
              <a:lnSpc>
                <a:spcPct val="120000"/>
              </a:lnSpc>
              <a:spcBef>
                <a:spcPts val="500"/>
              </a:spcBef>
              <a:spcAft>
                <a:spcPts val="0"/>
              </a:spcAft>
              <a:buClr>
                <a:schemeClr val="lt1"/>
              </a:buClr>
              <a:buSzPct val="100000"/>
              <a:buFont typeface="Rockwell"/>
              <a:buChar char="•"/>
            </a:pPr>
            <a:r>
              <a:rPr lang="en-US" i="0"/>
              <a:t>On top of the base </a:t>
            </a:r>
            <a:r>
              <a:rPr lang="en-US"/>
              <a:t>is </a:t>
            </a:r>
            <a:r>
              <a:rPr lang="en-US" i="0"/>
              <a:t> a 6' full sized sculpture by Benjamin Victor of a mother holding her child after having read a telegram that says, “The War Department regrets to inform you…” </a:t>
            </a:r>
            <a:endParaRPr/>
          </a:p>
          <a:p>
            <a:pPr marL="228600" lvl="0" indent="-219075" algn="l" rtl="0">
              <a:lnSpc>
                <a:spcPct val="120000"/>
              </a:lnSpc>
              <a:spcBef>
                <a:spcPts val="1000"/>
              </a:spcBef>
              <a:spcAft>
                <a:spcPts val="0"/>
              </a:spcAft>
              <a:buClr>
                <a:schemeClr val="lt1"/>
              </a:buClr>
              <a:buSzPct val="100000"/>
              <a:buFont typeface="Rockwell"/>
              <a:buChar char="•"/>
            </a:pPr>
            <a:r>
              <a:rPr lang="en-US" i="0"/>
              <a:t>The perimeter of the memorial </a:t>
            </a:r>
            <a:r>
              <a:rPr lang="en-US"/>
              <a:t>has </a:t>
            </a:r>
            <a:r>
              <a:rPr lang="en-US" i="0"/>
              <a:t>six (6) solid granite benches.”</a:t>
            </a:r>
            <a:endParaRPr/>
          </a:p>
          <a:p>
            <a:pPr marL="228600" lvl="0" indent="-219075" algn="l" rtl="0">
              <a:lnSpc>
                <a:spcPct val="120000"/>
              </a:lnSpc>
              <a:spcBef>
                <a:spcPts val="1000"/>
              </a:spcBef>
              <a:spcAft>
                <a:spcPts val="0"/>
              </a:spcAft>
              <a:buClr>
                <a:schemeClr val="lt1"/>
              </a:buClr>
              <a:buSzPct val="100000"/>
              <a:buFont typeface="Rockwell"/>
              <a:buChar char="•"/>
            </a:pPr>
            <a:r>
              <a:rPr lang="en-US" i="0"/>
              <a:t>An etched educational timeline, depicting events of WWII.</a:t>
            </a:r>
            <a:endParaRPr/>
          </a:p>
          <a:p>
            <a:pPr marL="228600" lvl="0" indent="-111125" algn="l" rtl="0">
              <a:lnSpc>
                <a:spcPct val="120000"/>
              </a:lnSpc>
              <a:spcBef>
                <a:spcPts val="1000"/>
              </a:spcBef>
              <a:spcAft>
                <a:spcPts val="0"/>
              </a:spcAft>
              <a:buClr>
                <a:schemeClr val="lt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913794" y="190151"/>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OUR ARTIST, BENJAMIN VICTOR</a:t>
            </a:r>
            <a:endParaRPr/>
          </a:p>
        </p:txBody>
      </p:sp>
      <p:sp>
        <p:nvSpPr>
          <p:cNvPr id="162" name="Google Shape;162;p7"/>
          <p:cNvSpPr txBox="1">
            <a:spLocks noGrp="1"/>
          </p:cNvSpPr>
          <p:nvPr>
            <p:ph type="body" idx="1"/>
          </p:nvPr>
        </p:nvSpPr>
        <p:spPr>
          <a:xfrm>
            <a:off x="1445850" y="1205400"/>
            <a:ext cx="9821700" cy="44472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chemeClr val="lt1"/>
              </a:buClr>
              <a:buSzPts val="1700"/>
              <a:buFont typeface="Rockwell"/>
              <a:buChar char="•"/>
            </a:pPr>
            <a:r>
              <a:rPr lang="en-US" sz="1700" b="1"/>
              <a:t>Bakersfield Native &amp; graduate of Foothill High School </a:t>
            </a:r>
            <a:endParaRPr sz="1700"/>
          </a:p>
          <a:p>
            <a:pPr marL="228600" lvl="0" indent="-228600" algn="l" rtl="0">
              <a:lnSpc>
                <a:spcPct val="115000"/>
              </a:lnSpc>
              <a:spcBef>
                <a:spcPts val="1000"/>
              </a:spcBef>
              <a:spcAft>
                <a:spcPts val="0"/>
              </a:spcAft>
              <a:buClr>
                <a:schemeClr val="lt1"/>
              </a:buClr>
              <a:buSzPts val="1700"/>
              <a:buFont typeface="Rockwell"/>
              <a:buChar char="•"/>
            </a:pPr>
            <a:r>
              <a:rPr lang="en-US" sz="1700" b="1"/>
              <a:t>World Renowned Artist &amp; Sculptor </a:t>
            </a:r>
            <a:endParaRPr sz="1700" b="1"/>
          </a:p>
          <a:p>
            <a:pPr marL="228600" lvl="0" indent="-228600" algn="l" rtl="0">
              <a:lnSpc>
                <a:spcPct val="115000"/>
              </a:lnSpc>
              <a:spcBef>
                <a:spcPts val="1000"/>
              </a:spcBef>
              <a:spcAft>
                <a:spcPts val="0"/>
              </a:spcAft>
              <a:buClr>
                <a:schemeClr val="lt1"/>
              </a:buClr>
              <a:buSzPts val="1700"/>
              <a:buFont typeface="Rockwell"/>
              <a:buChar char="•"/>
            </a:pPr>
            <a:r>
              <a:rPr lang="en-US" sz="1700" b="1" i="0"/>
              <a:t>Boise State Professor</a:t>
            </a:r>
            <a:endParaRPr sz="1700"/>
          </a:p>
          <a:p>
            <a:pPr marL="228600" lvl="0" indent="-228600" algn="l" rtl="0">
              <a:lnSpc>
                <a:spcPct val="115000"/>
              </a:lnSpc>
              <a:spcBef>
                <a:spcPts val="1000"/>
              </a:spcBef>
              <a:spcAft>
                <a:spcPts val="0"/>
              </a:spcAft>
              <a:buClr>
                <a:schemeClr val="lt1"/>
              </a:buClr>
              <a:buSzPts val="1700"/>
              <a:buFont typeface="Rockwell"/>
              <a:buChar char="•"/>
            </a:pPr>
            <a:r>
              <a:rPr lang="en-US" sz="1700" b="1" i="0"/>
              <a:t>At age 26, he became the youngest artist ever to have a sculpture in our Nation’s foremost collection, the National  Statuary Hall in the United States Capitol. </a:t>
            </a:r>
            <a:endParaRPr sz="1700"/>
          </a:p>
          <a:p>
            <a:pPr marL="228600" lvl="0" indent="-228600" algn="l" rtl="0">
              <a:lnSpc>
                <a:spcPct val="115000"/>
              </a:lnSpc>
              <a:spcBef>
                <a:spcPts val="1000"/>
              </a:spcBef>
              <a:spcAft>
                <a:spcPts val="0"/>
              </a:spcAft>
              <a:buClr>
                <a:schemeClr val="lt1"/>
              </a:buClr>
              <a:buSzPts val="1700"/>
              <a:buFont typeface="Rockwell"/>
              <a:buChar char="•"/>
            </a:pPr>
            <a:r>
              <a:rPr lang="en-US" sz="1700" b="1" i="0"/>
              <a:t>In 2019, he became the only living artist to have 3 works in Statuary Hall </a:t>
            </a:r>
            <a:endParaRPr sz="1700"/>
          </a:p>
          <a:p>
            <a:pPr marL="685800" lvl="1" indent="-239394" algn="l" rtl="0">
              <a:lnSpc>
                <a:spcPct val="115000"/>
              </a:lnSpc>
              <a:spcBef>
                <a:spcPts val="500"/>
              </a:spcBef>
              <a:spcAft>
                <a:spcPts val="0"/>
              </a:spcAft>
              <a:buClr>
                <a:schemeClr val="lt1"/>
              </a:buClr>
              <a:buSzPts val="1700"/>
              <a:buFont typeface="Rockwell"/>
              <a:buChar char="•"/>
            </a:pPr>
            <a:r>
              <a:rPr lang="en-US" sz="1700" b="1" i="0"/>
              <a:t>Iowa, </a:t>
            </a:r>
            <a:r>
              <a:rPr lang="en-US" sz="1700" b="1"/>
              <a:t>Nebraska &amp; Nevada </a:t>
            </a:r>
            <a:endParaRPr sz="1700"/>
          </a:p>
          <a:p>
            <a:pPr marL="228600" lvl="0" indent="-228600" algn="l" rtl="0">
              <a:lnSpc>
                <a:spcPct val="115000"/>
              </a:lnSpc>
              <a:spcBef>
                <a:spcPts val="1000"/>
              </a:spcBef>
              <a:spcAft>
                <a:spcPts val="0"/>
              </a:spcAft>
              <a:buClr>
                <a:schemeClr val="lt1"/>
              </a:buClr>
              <a:buSzPts val="1700"/>
              <a:buFont typeface="Rockwell"/>
              <a:buChar char="•"/>
            </a:pPr>
            <a:r>
              <a:rPr lang="en-US" sz="1700" b="1"/>
              <a:t>He is now working on a piece to represent Arkansas…his 4</a:t>
            </a:r>
            <a:r>
              <a:rPr lang="en-US" sz="1700" b="1" baseline="30000"/>
              <a:t>th</a:t>
            </a:r>
            <a:r>
              <a:rPr lang="en-US" sz="1700" b="1"/>
              <a:t> for the National Statuary Hall</a:t>
            </a:r>
            <a:endParaRPr sz="1700"/>
          </a:p>
          <a:p>
            <a:pPr marL="228600" lvl="0" indent="-228600" algn="l" rtl="0">
              <a:lnSpc>
                <a:spcPct val="115000"/>
              </a:lnSpc>
              <a:spcBef>
                <a:spcPts val="1000"/>
              </a:spcBef>
              <a:spcAft>
                <a:spcPts val="0"/>
              </a:spcAft>
              <a:buClr>
                <a:schemeClr val="lt1"/>
              </a:buClr>
              <a:buSzPts val="1700"/>
              <a:buFont typeface="Rockwell"/>
              <a:buChar char="•"/>
            </a:pPr>
            <a:r>
              <a:rPr lang="en-US" sz="1700" b="1"/>
              <a:t>Benjamin has sculptures &amp; monuments across the county depicting and honoring historical figures, Native Americans, first responders, classical figures and more.</a:t>
            </a:r>
            <a:endParaRPr sz="1700"/>
          </a:p>
          <a:p>
            <a:pPr marL="228600" lvl="0" indent="-228600" algn="l" rtl="0">
              <a:lnSpc>
                <a:spcPct val="115000"/>
              </a:lnSpc>
              <a:spcBef>
                <a:spcPts val="1000"/>
              </a:spcBef>
              <a:spcAft>
                <a:spcPts val="0"/>
              </a:spcAft>
              <a:buClr>
                <a:schemeClr val="lt1"/>
              </a:buClr>
              <a:buSzPts val="1700"/>
              <a:buFont typeface="Rockwell"/>
              <a:buChar char="•"/>
            </a:pPr>
            <a:r>
              <a:rPr lang="en-US" sz="1700" b="1" i="0"/>
              <a:t>Art critics and organizations, including the National Sculpture Society in New York        City, continu</a:t>
            </a:r>
            <a:r>
              <a:rPr lang="en-US" sz="1700" b="1"/>
              <a:t>e </a:t>
            </a:r>
            <a:r>
              <a:rPr lang="en-US" sz="1700" b="1" i="0"/>
              <a:t>to recognize the aesthetic and conceptual integrity of Benjamin’s                artwork.</a:t>
            </a:r>
            <a:endParaRPr sz="1700" b="1">
              <a:latin typeface="arial"/>
              <a:ea typeface="arial"/>
              <a:cs typeface="arial"/>
              <a:sym typeface="arial"/>
            </a:endParaRPr>
          </a:p>
        </p:txBody>
      </p:sp>
      <p:pic>
        <p:nvPicPr>
          <p:cNvPr id="163" name="Google Shape;163;p7"/>
          <p:cNvPicPr preferRelativeResize="0"/>
          <p:nvPr/>
        </p:nvPicPr>
        <p:blipFill rotWithShape="1">
          <a:blip r:embed="rId3">
            <a:alphaModFix/>
          </a:blip>
          <a:srcRect/>
          <a:stretch/>
        </p:blipFill>
        <p:spPr>
          <a:xfrm>
            <a:off x="109590" y="126746"/>
            <a:ext cx="1404221" cy="2562837"/>
          </a:xfrm>
          <a:prstGeom prst="rect">
            <a:avLst/>
          </a:prstGeom>
          <a:noFill/>
          <a:ln>
            <a:noFill/>
          </a:ln>
        </p:spPr>
      </p:pic>
      <p:pic>
        <p:nvPicPr>
          <p:cNvPr id="164" name="Google Shape;164;p7" descr="Benjamin Victor announced as artist for statues of first Black Baylor  graduates | The Baylor Lariat"/>
          <p:cNvPicPr preferRelativeResize="0"/>
          <p:nvPr/>
        </p:nvPicPr>
        <p:blipFill rotWithShape="1">
          <a:blip r:embed="rId4">
            <a:alphaModFix/>
          </a:blip>
          <a:srcRect/>
          <a:stretch/>
        </p:blipFill>
        <p:spPr>
          <a:xfrm>
            <a:off x="10599010" y="4357751"/>
            <a:ext cx="1472748" cy="2416359"/>
          </a:xfrm>
          <a:prstGeom prst="rect">
            <a:avLst/>
          </a:prstGeom>
          <a:noFill/>
          <a:ln>
            <a:noFill/>
          </a:ln>
        </p:spPr>
      </p:pic>
      <p:pic>
        <p:nvPicPr>
          <p:cNvPr id="165" name="Google Shape;165;p7"/>
          <p:cNvPicPr preferRelativeResize="0"/>
          <p:nvPr/>
        </p:nvPicPr>
        <p:blipFill rotWithShape="1">
          <a:blip r:embed="rId5">
            <a:alphaModFix/>
          </a:blip>
          <a:srcRect/>
          <a:stretch/>
        </p:blipFill>
        <p:spPr>
          <a:xfrm>
            <a:off x="10633275" y="190154"/>
            <a:ext cx="1404200" cy="22503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919120" y="0"/>
            <a:ext cx="10353900" cy="132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OTHER MEMORIAL DETAILS</a:t>
            </a:r>
            <a:endParaRPr/>
          </a:p>
        </p:txBody>
      </p:sp>
      <p:sp>
        <p:nvSpPr>
          <p:cNvPr id="171" name="Google Shape;171;p8"/>
          <p:cNvSpPr txBox="1">
            <a:spLocks noGrp="1"/>
          </p:cNvSpPr>
          <p:nvPr>
            <p:ph type="body" idx="1"/>
          </p:nvPr>
        </p:nvSpPr>
        <p:spPr>
          <a:xfrm>
            <a:off x="514675" y="1326300"/>
            <a:ext cx="11207100" cy="5261400"/>
          </a:xfrm>
          <a:prstGeom prst="rect">
            <a:avLst/>
          </a:prstGeom>
          <a:noFill/>
          <a:ln>
            <a:noFill/>
          </a:ln>
        </p:spPr>
        <p:txBody>
          <a:bodyPr spcFirstLastPara="1" wrap="square" lIns="91425" tIns="45700" rIns="91425" bIns="45700" anchor="t" anchorCtr="0">
            <a:normAutofit fontScale="92500" lnSpcReduction="10000"/>
          </a:bodyPr>
          <a:lstStyle/>
          <a:p>
            <a:pPr marL="228600" lvl="0" indent="-240049" algn="l" rtl="0">
              <a:lnSpc>
                <a:spcPct val="100000"/>
              </a:lnSpc>
              <a:spcBef>
                <a:spcPts val="0"/>
              </a:spcBef>
              <a:spcAft>
                <a:spcPts val="0"/>
              </a:spcAft>
              <a:buClr>
                <a:schemeClr val="lt1"/>
              </a:buClr>
              <a:buSzPct val="100000"/>
              <a:buFont typeface="Rockwell"/>
              <a:buChar char="•"/>
            </a:pPr>
            <a:r>
              <a:rPr lang="en-US" sz="2396"/>
              <a:t>The memorial will include an educational piece-historical timeline</a:t>
            </a:r>
            <a:endParaRPr sz="2396"/>
          </a:p>
          <a:p>
            <a:pPr marL="228600" lvl="0" indent="-240049" algn="l" rtl="0">
              <a:lnSpc>
                <a:spcPct val="100000"/>
              </a:lnSpc>
              <a:spcBef>
                <a:spcPts val="1000"/>
              </a:spcBef>
              <a:spcAft>
                <a:spcPts val="0"/>
              </a:spcAft>
              <a:buClr>
                <a:schemeClr val="lt1"/>
              </a:buClr>
              <a:buSzPct val="100000"/>
              <a:buFont typeface="Rockwell"/>
              <a:buChar char="•"/>
            </a:pPr>
            <a:r>
              <a:rPr lang="en-US" sz="2396"/>
              <a:t>Local contributions to the war effort</a:t>
            </a:r>
            <a:endParaRPr sz="2396"/>
          </a:p>
          <a:p>
            <a:pPr marL="685800" lvl="0" indent="0" algn="l" rtl="0">
              <a:lnSpc>
                <a:spcPct val="100000"/>
              </a:lnSpc>
              <a:spcBef>
                <a:spcPts val="0"/>
              </a:spcBef>
              <a:spcAft>
                <a:spcPts val="0"/>
              </a:spcAft>
              <a:buSzPct val="88382"/>
              <a:buNone/>
            </a:pPr>
            <a:endParaRPr sz="2396">
              <a:solidFill>
                <a:srgbClr val="FFFFFF"/>
              </a:solidFill>
            </a:endParaRPr>
          </a:p>
          <a:p>
            <a:pPr marL="685800" lvl="0" indent="0" algn="l" rtl="0">
              <a:lnSpc>
                <a:spcPct val="100000"/>
              </a:lnSpc>
              <a:spcBef>
                <a:spcPts val="0"/>
              </a:spcBef>
              <a:spcAft>
                <a:spcPts val="0"/>
              </a:spcAft>
              <a:buSzPct val="88382"/>
              <a:buNone/>
            </a:pPr>
            <a:r>
              <a:rPr lang="en-US" sz="2396">
                <a:solidFill>
                  <a:srgbClr val="FFFFFF"/>
                </a:solidFill>
              </a:rPr>
              <a:t>Edwards Air Force Base-Muroc Army Air base, Minter Field, Meadows Field, Tank Factory supply warehouse, Top Secret Boeing warehouse for airplane parts, Internment camp relocation, POW camp in Shafter, Gun/munitions factory in Bakersfield, Ship parts factory, Gardner Field in Taft, China Lake NWC </a:t>
            </a:r>
            <a:endParaRPr sz="2396">
              <a:solidFill>
                <a:srgbClr val="FFFFFF"/>
              </a:solidFill>
            </a:endParaRPr>
          </a:p>
          <a:p>
            <a:pPr marL="228600" lvl="0" indent="-240049" algn="l" rtl="0">
              <a:lnSpc>
                <a:spcPct val="100000"/>
              </a:lnSpc>
              <a:spcBef>
                <a:spcPts val="1000"/>
              </a:spcBef>
              <a:spcAft>
                <a:spcPts val="0"/>
              </a:spcAft>
              <a:buClr>
                <a:srgbClr val="FFFFFF"/>
              </a:buClr>
              <a:buSzPct val="100000"/>
              <a:buFont typeface="Rockwell"/>
              <a:buChar char="•"/>
            </a:pPr>
            <a:r>
              <a:rPr lang="en-US" sz="2396">
                <a:solidFill>
                  <a:srgbClr val="FFFFFF"/>
                </a:solidFill>
              </a:rPr>
              <a:t>Associations that supported the war effort </a:t>
            </a:r>
            <a:endParaRPr sz="2396">
              <a:solidFill>
                <a:srgbClr val="FFFFFF"/>
              </a:solidFill>
            </a:endParaRPr>
          </a:p>
          <a:p>
            <a:pPr marL="685800" lvl="0" indent="0" algn="l" rtl="0">
              <a:lnSpc>
                <a:spcPct val="100000"/>
              </a:lnSpc>
              <a:spcBef>
                <a:spcPts val="1000"/>
              </a:spcBef>
              <a:spcAft>
                <a:spcPts val="0"/>
              </a:spcAft>
              <a:buSzPct val="88382"/>
              <a:buNone/>
            </a:pPr>
            <a:r>
              <a:rPr lang="en-US" sz="2396">
                <a:solidFill>
                  <a:srgbClr val="FFFFFF"/>
                </a:solidFill>
              </a:rPr>
              <a:t>Rosie the Riveters, Wendy the Welders, Women’s Army Corp (WACS), Women Air Service Pilots (WASPS), Women Accepted for Volunteer Emergency Service (WAVES), Army Nurse Corps, Navy Nurse Corps, United Service Organizations (USO), Tuskegee Airmen, Red Cross and American Indian Code Talkers. </a:t>
            </a:r>
            <a:endParaRPr sz="2396">
              <a:solidFill>
                <a:srgbClr val="FFFFFF"/>
              </a:solidFill>
            </a:endParaRPr>
          </a:p>
          <a:p>
            <a:pPr marL="0" lvl="0" indent="0" algn="ctr" rtl="0">
              <a:lnSpc>
                <a:spcPct val="120000"/>
              </a:lnSpc>
              <a:spcBef>
                <a:spcPts val="1000"/>
              </a:spcBef>
              <a:spcAft>
                <a:spcPts val="0"/>
              </a:spcAft>
              <a:buSzPct val="62082"/>
              <a:buNone/>
            </a:pPr>
            <a:r>
              <a:rPr lang="en-US" sz="3411" b="1"/>
              <a:t>DEDICATION</a:t>
            </a:r>
            <a:endParaRPr sz="2900"/>
          </a:p>
          <a:p>
            <a:pPr marL="457200" lvl="0" indent="0" algn="ctr" rtl="0">
              <a:lnSpc>
                <a:spcPct val="120000"/>
              </a:lnSpc>
              <a:spcBef>
                <a:spcPts val="500"/>
              </a:spcBef>
              <a:spcAft>
                <a:spcPts val="0"/>
              </a:spcAft>
              <a:buSzPct val="73022"/>
              <a:buNone/>
            </a:pPr>
            <a:r>
              <a:rPr lang="en-US" sz="2900"/>
              <a:t>December 10, 2022</a:t>
            </a:r>
            <a:endParaRPr sz="2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913796" y="139817"/>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WEBSITE &amp; SOCIAL MEDIA</a:t>
            </a:r>
            <a:endParaRPr/>
          </a:p>
        </p:txBody>
      </p:sp>
      <p:sp>
        <p:nvSpPr>
          <p:cNvPr id="177" name="Google Shape;177;p14"/>
          <p:cNvSpPr txBox="1">
            <a:spLocks noGrp="1"/>
          </p:cNvSpPr>
          <p:nvPr>
            <p:ph type="body" idx="1"/>
          </p:nvPr>
        </p:nvSpPr>
        <p:spPr>
          <a:xfrm>
            <a:off x="913795" y="1466138"/>
            <a:ext cx="10353762" cy="40513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3200"/>
              <a:buNone/>
            </a:pPr>
            <a:r>
              <a:rPr lang="en-US" sz="3100"/>
              <a:t>Website </a:t>
            </a:r>
            <a:r>
              <a:rPr lang="en-US" sz="3100" u="sng">
                <a:solidFill>
                  <a:schemeClr val="hlink"/>
                </a:solidFill>
                <a:hlinkClick r:id="rId3"/>
              </a:rPr>
              <a:t>https://www.kerncountywwiimemorial.com/</a:t>
            </a:r>
            <a:r>
              <a:rPr lang="en-US" sz="3100"/>
              <a:t> </a:t>
            </a:r>
            <a:endParaRPr sz="1900"/>
          </a:p>
          <a:p>
            <a:pPr marL="0" lvl="0" indent="0" algn="ctr" rtl="0">
              <a:lnSpc>
                <a:spcPct val="120000"/>
              </a:lnSpc>
              <a:spcBef>
                <a:spcPts val="1000"/>
              </a:spcBef>
              <a:spcAft>
                <a:spcPts val="0"/>
              </a:spcAft>
              <a:buClr>
                <a:schemeClr val="lt1"/>
              </a:buClr>
              <a:buSzPts val="3200"/>
              <a:buNone/>
            </a:pPr>
            <a:r>
              <a:rPr lang="en-US" sz="3100"/>
              <a:t>Facebook	</a:t>
            </a:r>
            <a:r>
              <a:rPr lang="en-US" sz="2700" i="0"/>
              <a:t>@KernCountyWWIIVeteransMemorial</a:t>
            </a:r>
            <a:endParaRPr sz="3100"/>
          </a:p>
          <a:p>
            <a:pPr marL="0" lvl="0" indent="0" algn="ctr" rtl="0">
              <a:lnSpc>
                <a:spcPct val="120000"/>
              </a:lnSpc>
              <a:spcBef>
                <a:spcPts val="1000"/>
              </a:spcBef>
              <a:spcAft>
                <a:spcPts val="0"/>
              </a:spcAft>
              <a:buClr>
                <a:schemeClr val="lt1"/>
              </a:buClr>
              <a:buSzPts val="3200"/>
              <a:buNone/>
            </a:pPr>
            <a:r>
              <a:rPr lang="en-US" sz="3100"/>
              <a:t>Instagram	@kerncountywwiivetmemorial</a:t>
            </a:r>
            <a:endParaRPr sz="3100" u="sng">
              <a:solidFill>
                <a:schemeClr val="hlink"/>
              </a:solidFill>
              <a:hlinkClick r:id="rId3"/>
            </a:endParaRPr>
          </a:p>
        </p:txBody>
      </p:sp>
      <p:pic>
        <p:nvPicPr>
          <p:cNvPr id="178" name="Google Shape;178;p14"/>
          <p:cNvPicPr preferRelativeResize="0"/>
          <p:nvPr/>
        </p:nvPicPr>
        <p:blipFill rotWithShape="1">
          <a:blip r:embed="rId4">
            <a:alphaModFix/>
          </a:blip>
          <a:srcRect/>
          <a:stretch/>
        </p:blipFill>
        <p:spPr>
          <a:xfrm>
            <a:off x="7252236" y="5242708"/>
            <a:ext cx="4835472" cy="1472364"/>
          </a:xfrm>
          <a:prstGeom prst="rect">
            <a:avLst/>
          </a:prstGeom>
          <a:noFill/>
          <a:ln>
            <a:noFill/>
          </a:ln>
        </p:spPr>
      </p:pic>
      <p:pic>
        <p:nvPicPr>
          <p:cNvPr id="179" name="Google Shape;179;p14"/>
          <p:cNvPicPr preferRelativeResize="0"/>
          <p:nvPr/>
        </p:nvPicPr>
        <p:blipFill rotWithShape="1">
          <a:blip r:embed="rId5">
            <a:alphaModFix/>
          </a:blip>
          <a:srcRect l="22702" t="3777" r="13906" b="19013"/>
          <a:stretch/>
        </p:blipFill>
        <p:spPr>
          <a:xfrm>
            <a:off x="10219657" y="3577544"/>
            <a:ext cx="1551963" cy="1551964"/>
          </a:xfrm>
          <a:prstGeom prst="rect">
            <a:avLst/>
          </a:prstGeom>
          <a:noFill/>
          <a:ln>
            <a:noFill/>
          </a:ln>
        </p:spPr>
      </p:pic>
      <p:pic>
        <p:nvPicPr>
          <p:cNvPr id="180" name="Google Shape;180;p14" descr="Facebook - Wikipedia"/>
          <p:cNvPicPr preferRelativeResize="0"/>
          <p:nvPr/>
        </p:nvPicPr>
        <p:blipFill rotWithShape="1">
          <a:blip r:embed="rId6">
            <a:alphaModFix/>
          </a:blip>
          <a:srcRect/>
          <a:stretch/>
        </p:blipFill>
        <p:spPr>
          <a:xfrm>
            <a:off x="10784779" y="353712"/>
            <a:ext cx="986850" cy="986850"/>
          </a:xfrm>
          <a:prstGeom prst="rect">
            <a:avLst/>
          </a:prstGeom>
          <a:noFill/>
          <a:ln>
            <a:noFill/>
          </a:ln>
        </p:spPr>
      </p:pic>
      <p:pic>
        <p:nvPicPr>
          <p:cNvPr id="181" name="Google Shape;181;p14" descr="Instagram - Wikipedia"/>
          <p:cNvPicPr preferRelativeResize="0"/>
          <p:nvPr/>
        </p:nvPicPr>
        <p:blipFill rotWithShape="1">
          <a:blip r:embed="rId7">
            <a:alphaModFix/>
          </a:blip>
          <a:srcRect/>
          <a:stretch/>
        </p:blipFill>
        <p:spPr>
          <a:xfrm>
            <a:off x="711095" y="278841"/>
            <a:ext cx="1061721" cy="1061721"/>
          </a:xfrm>
          <a:prstGeom prst="rect">
            <a:avLst/>
          </a:prstGeom>
          <a:noFill/>
          <a:ln>
            <a:noFill/>
          </a:ln>
        </p:spPr>
      </p:pic>
      <p:pic>
        <p:nvPicPr>
          <p:cNvPr id="182" name="Google Shape;182;p14"/>
          <p:cNvPicPr preferRelativeResize="0"/>
          <p:nvPr/>
        </p:nvPicPr>
        <p:blipFill>
          <a:blip r:embed="rId8">
            <a:alphaModFix/>
          </a:blip>
          <a:stretch>
            <a:fillRect/>
          </a:stretch>
        </p:blipFill>
        <p:spPr>
          <a:xfrm>
            <a:off x="1004974" y="3870042"/>
            <a:ext cx="4835476" cy="27667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QUESTIONS?</a:t>
            </a:r>
            <a:endParaRPr/>
          </a:p>
        </p:txBody>
      </p:sp>
      <p:sp>
        <p:nvSpPr>
          <p:cNvPr id="188" name="Google Shape;188;p15"/>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2000"/>
              <a:buNone/>
            </a:pPr>
            <a:endParaRPr/>
          </a:p>
          <a:p>
            <a:pPr marL="0" lvl="0" indent="0" algn="ctr" rtl="0">
              <a:lnSpc>
                <a:spcPct val="120000"/>
              </a:lnSpc>
              <a:spcBef>
                <a:spcPts val="1000"/>
              </a:spcBef>
              <a:spcAft>
                <a:spcPts val="0"/>
              </a:spcAft>
              <a:buClr>
                <a:schemeClr val="lt1"/>
              </a:buClr>
              <a:buSzPts val="2000"/>
              <a:buNone/>
            </a:pPr>
            <a:r>
              <a:rPr lang="en-US"/>
              <a:t>If you have any questions please contact…</a:t>
            </a:r>
            <a:endParaRPr/>
          </a:p>
          <a:p>
            <a:pPr marL="0" lvl="0" indent="0" algn="ctr" rtl="0">
              <a:lnSpc>
                <a:spcPct val="120000"/>
              </a:lnSpc>
              <a:spcBef>
                <a:spcPts val="1000"/>
              </a:spcBef>
              <a:spcAft>
                <a:spcPts val="0"/>
              </a:spcAft>
              <a:buClr>
                <a:schemeClr val="lt1"/>
              </a:buClr>
              <a:buSzPts val="2000"/>
              <a:buNone/>
            </a:pPr>
            <a:endParaRPr b="1" i="0"/>
          </a:p>
          <a:p>
            <a:pPr marL="0" lvl="0" indent="0" algn="ctr" rtl="0">
              <a:lnSpc>
                <a:spcPct val="120000"/>
              </a:lnSpc>
              <a:spcBef>
                <a:spcPts val="1000"/>
              </a:spcBef>
              <a:spcAft>
                <a:spcPts val="0"/>
              </a:spcAft>
              <a:buClr>
                <a:schemeClr val="lt1"/>
              </a:buClr>
              <a:buSzPts val="2000"/>
              <a:buNone/>
            </a:pPr>
            <a:r>
              <a:rPr lang="en-US" b="1"/>
              <a:t>President, </a:t>
            </a:r>
            <a:r>
              <a:rPr lang="en-US" b="1" i="0"/>
              <a:t>Ed Gaede Cell Phone: (661)343-7658</a:t>
            </a:r>
            <a:br>
              <a:rPr lang="en-US" b="1" i="0"/>
            </a:br>
            <a:r>
              <a:rPr lang="en-US" b="1" i="0"/>
              <a:t>Email: </a:t>
            </a:r>
            <a:r>
              <a:rPr lang="en-US" b="1" i="0" u="sng" strike="noStrike">
                <a:solidFill>
                  <a:schemeClr val="hlink"/>
                </a:solidFill>
                <a:hlinkClick r:id="rId3"/>
              </a:rPr>
              <a:t>KernCountyWWIIMemorial@gmail.com</a:t>
            </a:r>
            <a:br>
              <a:rPr lang="en-US" b="1" i="0"/>
            </a:br>
            <a:r>
              <a:rPr lang="en-US" b="1" i="0"/>
              <a:t>Kern County WWII Veterans Memorial, 6077 Coffee Road #4-192, Bakersfield, CA 93308</a:t>
            </a:r>
            <a:endParaRPr b="1" i="0"/>
          </a:p>
          <a:p>
            <a:pPr marL="228600" lvl="0" indent="-101600" algn="l" rtl="0">
              <a:lnSpc>
                <a:spcPct val="120000"/>
              </a:lnSpc>
              <a:spcBef>
                <a:spcPts val="1000"/>
              </a:spcBef>
              <a:spcAft>
                <a:spcPts val="0"/>
              </a:spcAft>
              <a:buClr>
                <a:schemeClr val="lt1"/>
              </a:buClr>
              <a:buSzPts val="2000"/>
              <a:buNone/>
            </a:pPr>
            <a:endParaRPr/>
          </a:p>
        </p:txBody>
      </p:sp>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Bookman Old Style</vt:lpstr>
      <vt:lpstr>Rockwell</vt:lpstr>
      <vt:lpstr>Damask</vt:lpstr>
      <vt:lpstr>KERN COUNTY  WWII VETERANS MEMORIAL JASTRO PARK 2900 Truxtun Ave., 93301</vt:lpstr>
      <vt:lpstr>WHO WE ARE AND HOW WE GOT STARTED</vt:lpstr>
      <vt:lpstr>WHY WE ARE DOING THIS</vt:lpstr>
      <vt:lpstr>MEMORIAL DESCRIPTION</vt:lpstr>
      <vt:lpstr>OUR ARTIST, BENJAMIN VICTOR</vt:lpstr>
      <vt:lpstr>OTHER MEMORIAL DETAILS</vt:lpstr>
      <vt:lpstr>WEBSITE &amp; SOCIAL MEDIA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Wendy Ward</dc:creator>
  <cp:lastModifiedBy>Chris Scott</cp:lastModifiedBy>
  <cp:revision>1</cp:revision>
  <dcterms:created xsi:type="dcterms:W3CDTF">2022-04-25T19:43:43Z</dcterms:created>
  <dcterms:modified xsi:type="dcterms:W3CDTF">2024-07-03T13:52:12Z</dcterms:modified>
</cp:coreProperties>
</file>